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handoutMasterIdLst>
    <p:handoutMasterId r:id="rId45"/>
  </p:handoutMasterIdLst>
  <p:sldIdLst>
    <p:sldId id="1548" r:id="rId2"/>
    <p:sldId id="1619" r:id="rId3"/>
    <p:sldId id="1621" r:id="rId4"/>
    <p:sldId id="1622" r:id="rId5"/>
    <p:sldId id="1620" r:id="rId6"/>
    <p:sldId id="1631" r:id="rId7"/>
    <p:sldId id="1653" r:id="rId8"/>
    <p:sldId id="1640" r:id="rId9"/>
    <p:sldId id="1562" r:id="rId10"/>
    <p:sldId id="1646" r:id="rId11"/>
    <p:sldId id="1643" r:id="rId12"/>
    <p:sldId id="1644" r:id="rId13"/>
    <p:sldId id="1645" r:id="rId14"/>
    <p:sldId id="1568" r:id="rId15"/>
    <p:sldId id="1657" r:id="rId16"/>
    <p:sldId id="1647" r:id="rId17"/>
    <p:sldId id="1571" r:id="rId18"/>
    <p:sldId id="1572" r:id="rId19"/>
    <p:sldId id="1573" r:id="rId20"/>
    <p:sldId id="1650" r:id="rId21"/>
    <p:sldId id="1651" r:id="rId22"/>
    <p:sldId id="1576" r:id="rId23"/>
    <p:sldId id="1660" r:id="rId24"/>
    <p:sldId id="1658" r:id="rId25"/>
    <p:sldId id="1641" r:id="rId26"/>
    <p:sldId id="1583" r:id="rId27"/>
    <p:sldId id="1584" r:id="rId28"/>
    <p:sldId id="1585" r:id="rId29"/>
    <p:sldId id="1642" r:id="rId30"/>
    <p:sldId id="1649" r:id="rId31"/>
    <p:sldId id="1587" r:id="rId32"/>
    <p:sldId id="1652" r:id="rId33"/>
    <p:sldId id="1610" r:id="rId34"/>
    <p:sldId id="1612" r:id="rId35"/>
    <p:sldId id="1613" r:id="rId36"/>
    <p:sldId id="1614" r:id="rId37"/>
    <p:sldId id="1615" r:id="rId38"/>
    <p:sldId id="1617" r:id="rId39"/>
    <p:sldId id="1659" r:id="rId40"/>
    <p:sldId id="1654" r:id="rId41"/>
    <p:sldId id="1655" r:id="rId42"/>
    <p:sldId id="1591" r:id="rId4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46" autoAdjust="0"/>
    <p:restoredTop sz="75202" autoAdjust="0"/>
  </p:normalViewPr>
  <p:slideViewPr>
    <p:cSldViewPr>
      <p:cViewPr varScale="1">
        <p:scale>
          <a:sx n="86" d="100"/>
          <a:sy n="86" d="100"/>
        </p:scale>
        <p:origin x="208" y="5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875743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431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07486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4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16135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324313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8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678819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1221061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16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20422981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25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083243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699483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wmf"/><Relationship Id="rId3" Type="http://schemas.openxmlformats.org/officeDocument/2006/relationships/image" Target="../media/image7.w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wmf"/><Relationship Id="rId3" Type="http://schemas.openxmlformats.org/officeDocument/2006/relationships/image" Target="../media/image7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wmf"/><Relationship Id="rId3" Type="http://schemas.openxmlformats.org/officeDocument/2006/relationships/image" Target="../media/image7.w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smtClean="0">
                <a:solidFill>
                  <a:schemeClr val="bg2"/>
                </a:solidFill>
                <a:latin typeface="Gill Sans"/>
                <a:cs typeface="Gill Sans"/>
              </a:rPr>
              <a:t>10: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Mutable State (2/2)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16,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/bigdata-2017w/</a:t>
            </a:r>
          </a:p>
        </p:txBody>
      </p:sp>
    </p:spTree>
    <p:extLst>
      <p:ext uri="{BB962C8B-B14F-4D97-AF65-F5344CB8AC3E}">
        <p14:creationId xmlns:p14="http://schemas.microsoft.com/office/powerpoint/2010/main" val="3696667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How do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RDBMSes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do it?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724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 tables to keep transactions on a single machine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105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partition by user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 about transactions that require multiple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machines?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transactions involving multiple users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Transactions on a single machine: (relatively) easy!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" y="609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Solution: Two-Phase Commit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00857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41960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20040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3829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98120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94329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334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42869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7526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9718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1910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34309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Good.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COMMIT!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Oval Callout 23"/>
          <p:cNvSpPr/>
          <p:nvPr/>
        </p:nvSpPr>
        <p:spPr bwMode="auto">
          <a:xfrm>
            <a:off x="5791200" y="228600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5" name="Oval Callout 24"/>
          <p:cNvSpPr/>
          <p:nvPr/>
        </p:nvSpPr>
        <p:spPr bwMode="auto">
          <a:xfrm>
            <a:off x="5029200" y="350520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6" name="Oval Callout 25"/>
          <p:cNvSpPr/>
          <p:nvPr/>
        </p:nvSpPr>
        <p:spPr bwMode="auto">
          <a:xfrm>
            <a:off x="4114800" y="472440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7" name="Oval Callout 26"/>
          <p:cNvSpPr/>
          <p:nvPr/>
        </p:nvSpPr>
        <p:spPr bwMode="auto">
          <a:xfrm>
            <a:off x="1981200" y="3409890"/>
            <a:ext cx="2286000" cy="838200"/>
          </a:xfrm>
          <a:prstGeom prst="wedgeEllipseCallout">
            <a:avLst>
              <a:gd name="adj1" fmla="val -62933"/>
              <a:gd name="adj2" fmla="val -12830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DONE!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2PC: Sketch</a:t>
            </a:r>
          </a:p>
        </p:txBody>
      </p:sp>
    </p:spTree>
    <p:extLst>
      <p:ext uri="{BB962C8B-B14F-4D97-AF65-F5344CB8AC3E}">
        <p14:creationId xmlns:p14="http://schemas.microsoft.com/office/powerpoint/2010/main" val="9892656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41960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20040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3829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98120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94329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334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42869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7526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9718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1910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NO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34309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ABORT!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2PC: Sketch</a:t>
            </a:r>
          </a:p>
        </p:txBody>
      </p:sp>
    </p:spTree>
    <p:extLst>
      <p:ext uri="{BB962C8B-B14F-4D97-AF65-F5344CB8AC3E}">
        <p14:creationId xmlns:p14="http://schemas.microsoft.com/office/powerpoint/2010/main" val="7688466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41960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20040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03829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98120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94329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334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42869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7526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9718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19100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34309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Good.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COMMIT!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Oval Callout 23"/>
          <p:cNvSpPr/>
          <p:nvPr/>
        </p:nvSpPr>
        <p:spPr bwMode="auto">
          <a:xfrm>
            <a:off x="5791200" y="228600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5" name="Oval Callout 24"/>
          <p:cNvSpPr/>
          <p:nvPr/>
        </p:nvSpPr>
        <p:spPr bwMode="auto">
          <a:xfrm>
            <a:off x="5029200" y="350520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2PC: Sketch</a:t>
            </a:r>
          </a:p>
        </p:txBody>
      </p:sp>
    </p:spTree>
    <p:extLst>
      <p:ext uri="{BB962C8B-B14F-4D97-AF65-F5344CB8AC3E}">
        <p14:creationId xmlns:p14="http://schemas.microsoft.com/office/powerpoint/2010/main" val="5965761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86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Beyond 2PC: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Paxos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229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(details beyond scope of this course)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2PC: Assumptions and Limitations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6093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Assumptions: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41938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Persistent storage and write-ahead log at every node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WAL is never permanently lost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59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Limitations: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40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It’s blocking and slow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if the coordinator dies?</a:t>
            </a:r>
          </a:p>
        </p:txBody>
      </p:sp>
    </p:spTree>
    <p:extLst>
      <p:ext uri="{BB962C8B-B14F-4D97-AF65-F5344CB8AC3E}">
        <p14:creationId xmlns:p14="http://schemas.microsoft.com/office/powerpoint/2010/main" val="37673452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1246455">
            <a:off x="3480243" y="5970568"/>
            <a:ext cx="5349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Where have we learned this trick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“Unit of Consistency”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7245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Single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record transactions: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105561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Relatively straightforward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Complex application logic to handle multi-record transactions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9437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Arbitrary transactions: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32476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Requires 2PC or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Paxos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858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Middle ground: entity groups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2391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Groups of entities that share affinity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Co-locate entity groups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Provide transaction support within entity groups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user + user’s photos + user’s posts etc.</a:t>
            </a:r>
          </a:p>
        </p:txBody>
      </p:sp>
    </p:spTree>
    <p:extLst>
      <p:ext uri="{BB962C8B-B14F-4D97-AF65-F5344CB8AC3E}">
        <p14:creationId xmlns:p14="http://schemas.microsoft.com/office/powerpoint/2010/main" val="21092931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robustness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availability) and to increase throughput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11492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Why do these scenarios happen?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" name="Right Arrow 1"/>
          <p:cNvSpPr/>
          <p:nvPr/>
        </p:nvSpPr>
        <p:spPr bwMode="auto">
          <a:xfrm rot="12053984">
            <a:off x="5180350" y="3709404"/>
            <a:ext cx="1219200" cy="11264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63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9263" y="2438400"/>
            <a:ext cx="22108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Consistency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89263" y="3048000"/>
            <a:ext cx="19543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Availability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047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(Brewer, 2000)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9263" y="3657600"/>
            <a:ext cx="33073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Partition tolerance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5063" y="4419600"/>
            <a:ext cx="21445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… pick two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CAP “Theorem”</a:t>
            </a:r>
          </a:p>
        </p:txBody>
      </p:sp>
    </p:spTree>
    <p:extLst>
      <p:ext uri="{BB962C8B-B14F-4D97-AF65-F5344CB8AC3E}">
        <p14:creationId xmlns:p14="http://schemas.microsoft.com/office/powerpoint/2010/main" val="406935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CAP Tradeoffs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7764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 = consistency + availability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95864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E.g., parallel databases that use 2PC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622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 = availability + tolerance to partitions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943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E.g., DNS, web caching</a:t>
            </a:r>
          </a:p>
        </p:txBody>
      </p:sp>
    </p:spTree>
    <p:extLst>
      <p:ext uri="{BB962C8B-B14F-4D97-AF65-F5344CB8AC3E}">
        <p14:creationId xmlns:p14="http://schemas.microsoft.com/office/powerpoint/2010/main" val="1349794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bad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19400"/>
            <a:ext cx="2540000" cy="377190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 bwMode="auto">
          <a:xfrm>
            <a:off x="3886200" y="2590800"/>
            <a:ext cx="2743200" cy="1524000"/>
          </a:xfrm>
          <a:prstGeom prst="wedgeEllipseCallout">
            <a:avLst>
              <a:gd name="adj1" fmla="val 50678"/>
              <a:gd name="adj2" fmla="val 614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Wait a sec, that doesn’t sound right!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Abadi</a:t>
            </a:r>
            <a:r>
              <a:rPr lang="en-US" sz="1000" b="0" dirty="0">
                <a:solidFill>
                  <a:schemeClr val="bg1"/>
                </a:solidFill>
              </a:rPr>
              <a:t> (2012) Consistency Tradeoffs in Modern Distributed Database System Design. IEEE Computer, 45(2):37-42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Is this helpful?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CAP not really even a “theorem” because vague definitions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9050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More precise formulation came a few years later</a:t>
            </a:r>
          </a:p>
        </p:txBody>
      </p:sp>
    </p:spTree>
    <p:extLst>
      <p:ext uri="{BB962C8B-B14F-4D97-AF65-F5344CB8AC3E}">
        <p14:creationId xmlns:p14="http://schemas.microsoft.com/office/powerpoint/2010/main" val="12568479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Fundamental Problem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 want to keep track of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mutable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state in a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scalable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manner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110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won’t do!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66997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Assumptions: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050976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organized in terms of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logical records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unlikely to fit on single machine, must be distributed</a:t>
            </a:r>
          </a:p>
        </p:txBody>
      </p:sp>
    </p:spTree>
    <p:extLst>
      <p:ext uri="{BB962C8B-B14F-4D97-AF65-F5344CB8AC3E}">
        <p14:creationId xmlns:p14="http://schemas.microsoft.com/office/powerpoint/2010/main" val="1807579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7" grpId="0"/>
      <p:bldP spid="1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Abadi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Says…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24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CAP says, in the presence of P, choose A or C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105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But you’d want to make this tradeoff even when there is no 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Fundamental tradeoff is between consistency and latency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Not available = (very) long latency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CP makes no sense!</a:t>
            </a:r>
          </a:p>
        </p:txBody>
      </p:sp>
    </p:spTree>
    <p:extLst>
      <p:ext uri="{BB962C8B-B14F-4D97-AF65-F5344CB8AC3E}">
        <p14:creationId xmlns:p14="http://schemas.microsoft.com/office/powerpoint/2010/main" val="21017818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556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All these possibilities involve tradeoffs!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939135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“eventual consistency”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 possibilities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74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Update sent to all replicas at the same time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1291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guarantee consistency you need something like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Paxos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73278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Update sent to a master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113782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Replication is synchronous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Replication is asynchronous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Combination of both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338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Update sent to an arbitrary replica</a:t>
            </a:r>
          </a:p>
        </p:txBody>
      </p:sp>
      <p:sp>
        <p:nvSpPr>
          <p:cNvPr id="12" name="TextBox 11"/>
          <p:cNvSpPr txBox="1"/>
          <p:nvPr/>
        </p:nvSpPr>
        <p:spPr>
          <a:xfrm rot="21363449">
            <a:off x="6274293" y="2896109"/>
            <a:ext cx="22599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Okay, but if the master fails? 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427595">
            <a:off x="1301531" y="4657730"/>
            <a:ext cx="22599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Okay, now what?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387251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Move over, CAP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24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PAC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105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there’s a partition, do we choose A or C?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ELC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Otherwise, do we choose </a:t>
            </a:r>
            <a:r>
              <a:rPr lang="en-US" sz="2000" kern="0" dirty="0" smtClean="0">
                <a:solidFill>
                  <a:srgbClr val="0070C0"/>
                </a:solidFill>
                <a:latin typeface="Gill Sans"/>
                <a:cs typeface="Gill Sans"/>
              </a:rPr>
              <a:t>L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atency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or </a:t>
            </a:r>
            <a:r>
              <a:rPr lang="en-US" sz="2000" kern="0" dirty="0" smtClean="0">
                <a:solidFill>
                  <a:srgbClr val="0070C0"/>
                </a:solidFill>
                <a:latin typeface="Gill Sans"/>
                <a:cs typeface="Gill Sans"/>
              </a:rPr>
              <a:t>C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onsistency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PACELC (“pass-elk”)</a:t>
            </a:r>
          </a:p>
        </p:txBody>
      </p:sp>
    </p:spTree>
    <p:extLst>
      <p:ext uri="{BB962C8B-B14F-4D97-AF65-F5344CB8AC3E}">
        <p14:creationId xmlns:p14="http://schemas.microsoft.com/office/powerpoint/2010/main" val="32644327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Eventual Consistency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129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Sounds reasonable in theory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2510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 about in practice?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510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It really depends on the application!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856238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4" grpId="0"/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d-free-foo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620000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181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Morale of the story: there’s no free lunch!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www.phdcomics.com</a:t>
            </a:r>
            <a:r>
              <a:rPr lang="en-US" sz="1000" b="0" dirty="0">
                <a:solidFill>
                  <a:schemeClr val="bg1"/>
                </a:solidFill>
              </a:rPr>
              <a:t>/comics/</a:t>
            </a:r>
            <a:r>
              <a:rPr lang="en-US" sz="1000" b="0" dirty="0" err="1">
                <a:solidFill>
                  <a:schemeClr val="bg1"/>
                </a:solidFill>
              </a:rPr>
              <a:t>archive.php?comicid</a:t>
            </a:r>
            <a:r>
              <a:rPr lang="en-US" sz="1000" b="0" dirty="0">
                <a:solidFill>
                  <a:schemeClr val="bg1"/>
                </a:solidFill>
              </a:rPr>
              <a:t>=1475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(Everything is a tradeoff)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768799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robustness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availability) and to increase throughput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11492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Why do these scenarios happen?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" name="Right Arrow 1"/>
          <p:cNvSpPr/>
          <p:nvPr/>
        </p:nvSpPr>
        <p:spPr bwMode="auto">
          <a:xfrm rot="8944989">
            <a:off x="5591749" y="3925404"/>
            <a:ext cx="1219200" cy="11264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059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</a:p>
        </p:txBody>
      </p:sp>
      <p:sp>
        <p:nvSpPr>
          <p:cNvPr id="5" name="Can 4"/>
          <p:cNvSpPr/>
          <p:nvPr/>
        </p:nvSpPr>
        <p:spPr bwMode="auto">
          <a:xfrm>
            <a:off x="3581400" y="2438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581400" y="1676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8613" y="4318337"/>
            <a:ext cx="26422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Read path: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Look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Look in MySQL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Populate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8613" y="4318337"/>
            <a:ext cx="2590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Write path: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Write in MySQL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Remove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 smtClean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8613" y="5461337"/>
            <a:ext cx="26422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Subsequent read: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Look in MySQL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Populate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Facebook Architecture</a:t>
            </a:r>
          </a:p>
        </p:txBody>
      </p:sp>
    </p:spTree>
    <p:extLst>
      <p:ext uri="{BB962C8B-B14F-4D97-AF65-F5344CB8AC3E}">
        <p14:creationId xmlns:p14="http://schemas.microsoft.com/office/powerpoint/2010/main" val="25268240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4294967295"/>
          </p:nvPr>
        </p:nvSpPr>
        <p:spPr>
          <a:xfrm>
            <a:off x="304800" y="4191000"/>
            <a:ext cx="8686800" cy="22860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User updates first </a:t>
            </a:r>
            <a:r>
              <a:rPr lang="en-US" sz="2000" dirty="0"/>
              <a:t>name from </a:t>
            </a:r>
            <a:r>
              <a:rPr lang="en-US" sz="2000" dirty="0" smtClean="0"/>
              <a:t>“Jason” </a:t>
            </a:r>
            <a:r>
              <a:rPr lang="en-US" sz="2000" dirty="0"/>
              <a:t>to </a:t>
            </a:r>
            <a:r>
              <a:rPr lang="en-US" sz="2000" dirty="0" smtClean="0"/>
              <a:t>“Monkey”.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Write “Monkey” </a:t>
            </a:r>
            <a:r>
              <a:rPr lang="en-US" sz="2000" dirty="0"/>
              <a:t>in </a:t>
            </a:r>
            <a:r>
              <a:rPr lang="en-US" sz="2000" dirty="0" smtClean="0"/>
              <a:t>master DB in CA, delete </a:t>
            </a:r>
            <a:r>
              <a:rPr lang="en-US" sz="2000" dirty="0" err="1" smtClean="0"/>
              <a:t>memcached</a:t>
            </a:r>
            <a:r>
              <a:rPr lang="en-US" sz="2000" dirty="0" smtClean="0"/>
              <a:t> entry in CA and VA.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Someone </a:t>
            </a:r>
            <a:r>
              <a:rPr lang="en-US" sz="2000" dirty="0"/>
              <a:t>goes to </a:t>
            </a:r>
            <a:r>
              <a:rPr lang="en-US" sz="2000" dirty="0" smtClean="0"/>
              <a:t>profile </a:t>
            </a:r>
            <a:r>
              <a:rPr lang="en-US" sz="2000" dirty="0"/>
              <a:t>in </a:t>
            </a:r>
            <a:r>
              <a:rPr lang="en-US" sz="2000" dirty="0" smtClean="0"/>
              <a:t>Virginia, read VA </a:t>
            </a:r>
            <a:r>
              <a:rPr lang="en-US" sz="2000" dirty="0" smtClean="0"/>
              <a:t>replica </a:t>
            </a:r>
            <a:r>
              <a:rPr lang="en-US" sz="2000" dirty="0" smtClean="0"/>
              <a:t>DB, get “Jason”.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Update VA </a:t>
            </a:r>
            <a:r>
              <a:rPr lang="en-US" sz="2000" dirty="0" err="1"/>
              <a:t>memcache</a:t>
            </a:r>
            <a:r>
              <a:rPr lang="en-US" sz="2000" dirty="0"/>
              <a:t> with </a:t>
            </a:r>
            <a:r>
              <a:rPr lang="en-US" sz="2000" dirty="0" smtClean="0"/>
              <a:t>first </a:t>
            </a:r>
            <a:r>
              <a:rPr lang="en-US" sz="2000" dirty="0"/>
              <a:t>name as </a:t>
            </a:r>
            <a:r>
              <a:rPr lang="en-US" sz="2000" dirty="0" smtClean="0"/>
              <a:t>“Jason”.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Replication </a:t>
            </a:r>
            <a:r>
              <a:rPr lang="en-US" sz="2000" dirty="0"/>
              <a:t>catches </a:t>
            </a:r>
            <a:r>
              <a:rPr lang="en-US" sz="2000" dirty="0" smtClean="0"/>
              <a:t>up. “Jason” stuck in </a:t>
            </a:r>
            <a:r>
              <a:rPr lang="en-US" sz="2000" dirty="0" err="1" smtClean="0"/>
              <a:t>memcached</a:t>
            </a:r>
            <a:r>
              <a:rPr lang="en-US" sz="2000" dirty="0" smtClean="0"/>
              <a:t> until another write!</a:t>
            </a:r>
            <a:endParaRPr lang="en-US" sz="200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</a:p>
        </p:txBody>
      </p:sp>
      <p:sp>
        <p:nvSpPr>
          <p:cNvPr id="5" name="Can 4"/>
          <p:cNvSpPr/>
          <p:nvPr/>
        </p:nvSpPr>
        <p:spPr bwMode="auto">
          <a:xfrm>
            <a:off x="1219200" y="22098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1219200" y="14478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45436" y="3632537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California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Can 11"/>
          <p:cNvSpPr/>
          <p:nvPr/>
        </p:nvSpPr>
        <p:spPr bwMode="auto">
          <a:xfrm>
            <a:off x="5943600" y="22098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5943600" y="14478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424469" y="3632537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Virginia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3581400" y="2514600"/>
            <a:ext cx="16764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5200" y="2971800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Replication lag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Facebook Architecture: Multi-DC</a:t>
            </a:r>
          </a:p>
        </p:txBody>
      </p:sp>
    </p:spTree>
    <p:extLst>
      <p:ext uri="{BB962C8B-B14F-4D97-AF65-F5344CB8AC3E}">
        <p14:creationId xmlns:p14="http://schemas.microsoft.com/office/powerpoint/2010/main" val="23438423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2" grpId="0" animBg="1"/>
      <p:bldP spid="13" grpId="0" animBg="1"/>
      <p:bldP spid="14" grpId="0"/>
      <p:bldP spid="3" grpId="0" animBg="1"/>
      <p:bldP spid="1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71800" y="3257490"/>
            <a:ext cx="3124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= stream of SQL statements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" y="4495800"/>
            <a:ext cx="67762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Solution: Piggyback on replication stream, tweak SQL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" y="4992469"/>
            <a:ext cx="74493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REPLACE INTO profile (`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first_name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`) VALUES ('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Monkey’)</a:t>
            </a:r>
            <a:b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WHERE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`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user_id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`='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jsobel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' MEMCACHE_DIRTY '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jsobel:first_name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'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1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Facebook Architecture: Multi-DC</a:t>
            </a:r>
          </a:p>
        </p:txBody>
      </p:sp>
      <p:sp>
        <p:nvSpPr>
          <p:cNvPr id="27" name="Can 26"/>
          <p:cNvSpPr/>
          <p:nvPr/>
        </p:nvSpPr>
        <p:spPr bwMode="auto">
          <a:xfrm>
            <a:off x="1219200" y="22098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1219200" y="14478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545436" y="3632537"/>
            <a:ext cx="11977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California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" name="Can 29"/>
          <p:cNvSpPr/>
          <p:nvPr/>
        </p:nvSpPr>
        <p:spPr bwMode="auto">
          <a:xfrm>
            <a:off x="5943600" y="22098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31" name="Rounded Rectangle 30"/>
          <p:cNvSpPr/>
          <p:nvPr/>
        </p:nvSpPr>
        <p:spPr bwMode="auto">
          <a:xfrm>
            <a:off x="5943600" y="14478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424469" y="3632537"/>
            <a:ext cx="966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Virginia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3581400" y="2514600"/>
            <a:ext cx="16764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3505200" y="2971800"/>
            <a:ext cx="1336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071853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robustness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availability) and to increase throughput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11492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Why do these scenarios happen?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" name="Right Arrow 1"/>
          <p:cNvSpPr/>
          <p:nvPr/>
        </p:nvSpPr>
        <p:spPr bwMode="auto">
          <a:xfrm rot="8944989">
            <a:off x="6070165" y="1351804"/>
            <a:ext cx="1219200" cy="11264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ight Arrow 18"/>
          <p:cNvSpPr/>
          <p:nvPr/>
        </p:nvSpPr>
        <p:spPr bwMode="auto">
          <a:xfrm rot="12053984">
            <a:off x="5180350" y="3709404"/>
            <a:ext cx="1219200" cy="11264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9329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Motivating Scenarios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Money shouldn’t be created or destroyed: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Alice transfers $100 to Bob and $50 to Carol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The total amount of money after the transfer should be the same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Phantom shopping cart: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Bob removes an item from his shopping cart…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Item still remains in the shopping cart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Bob refreshes the page a couple of times… item finally gone</a:t>
            </a:r>
          </a:p>
        </p:txBody>
      </p:sp>
    </p:spTree>
    <p:extLst>
      <p:ext uri="{BB962C8B-B14F-4D97-AF65-F5344CB8AC3E}">
        <p14:creationId xmlns:p14="http://schemas.microsoft.com/office/powerpoint/2010/main" val="528826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Now imagine multiple datacenters…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276600" y="2158424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What’s different?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5139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Yahoo’s PNUTS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718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Provides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per-record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timeline consistency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099137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Guarantees that all replicas provide all updates in same order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classes of reads: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Read-any: may time travel!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Read-critical(required version): monotonic reads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Read-latest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Yahoo’s globally distributed/replicated key-value store</a:t>
            </a:r>
          </a:p>
        </p:txBody>
      </p:sp>
    </p:spTree>
    <p:extLst>
      <p:ext uri="{BB962C8B-B14F-4D97-AF65-F5344CB8AC3E}">
        <p14:creationId xmlns:p14="http://schemas.microsoft.com/office/powerpoint/2010/main" val="18888530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PNUTS: Implementation Principles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Each record has a single master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336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Asynchronous replication across datacenters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Allow for synchronous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replication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within datacenters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All updates routed to master first, updates applied, then propagated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Protocols for recognizing master failure and load balancing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Tradeoffs: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Different types of reads have different latencies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Availability compromised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during simultaneous master and partition failure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692120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egasto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66800"/>
            <a:ext cx="7620000" cy="5029802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Baker et al., CIDR 2011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Google’s Megastore</a:t>
            </a:r>
          </a:p>
        </p:txBody>
      </p:sp>
    </p:spTree>
    <p:extLst>
      <p:ext uri="{BB962C8B-B14F-4D97-AF65-F5344CB8AC3E}">
        <p14:creationId xmlns:p14="http://schemas.microsoft.com/office/powerpoint/2010/main" val="6549772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Llyod</a:t>
            </a:r>
            <a:r>
              <a:rPr lang="en-US" sz="1000" b="0" dirty="0" smtClean="0">
                <a:solidFill>
                  <a:srgbClr val="000000"/>
                </a:solidFill>
              </a:rPr>
              <a:t>, 2012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Google’s Spanner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Features: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860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Full ACID translations across multiple datacenters, across continents!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External consistency (=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linearizability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):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system preserves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happens-before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relationship among transactions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Given write transactions A and B, if A </a:t>
            </a:r>
            <a:r>
              <a:rPr lang="en-US" sz="2000" b="0" i="1" kern="0" dirty="0">
                <a:solidFill>
                  <a:srgbClr val="0070C0"/>
                </a:solidFill>
                <a:latin typeface="Gill Sans"/>
                <a:cs typeface="Gill Sans"/>
              </a:rPr>
              <a:t>happens-before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B, then</a:t>
            </a:r>
            <a:b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timestamp(A) &lt; timestamp(B)</a:t>
            </a:r>
          </a:p>
        </p:txBody>
      </p:sp>
    </p:spTree>
    <p:extLst>
      <p:ext uri="{BB962C8B-B14F-4D97-AF65-F5344CB8AC3E}">
        <p14:creationId xmlns:p14="http://schemas.microsoft.com/office/powerpoint/2010/main" val="32389755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nner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Llyod</a:t>
            </a:r>
            <a:r>
              <a:rPr lang="en-US" sz="1000" b="0" dirty="0" smtClean="0">
                <a:solidFill>
                  <a:srgbClr val="000000"/>
                </a:solidFill>
              </a:rPr>
              <a:t>, 2012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5794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anner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Llyod</a:t>
            </a:r>
            <a:r>
              <a:rPr lang="en-US" sz="1000" b="0" dirty="0" smtClean="0">
                <a:solidFill>
                  <a:srgbClr val="000000"/>
                </a:solidFill>
              </a:rPr>
              <a:t>, 2012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9887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panner3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Llyod</a:t>
            </a:r>
            <a:r>
              <a:rPr lang="en-US" sz="1000" b="0" dirty="0" smtClean="0">
                <a:solidFill>
                  <a:srgbClr val="000000"/>
                </a:solidFill>
              </a:rPr>
              <a:t>, 2012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00044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anu-reeves-whoa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300" y="1295400"/>
            <a:ext cx="4848225" cy="3609975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29400"/>
            <a:ext cx="1265628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1pPr>
            <a:lvl2pPr marL="742950" indent="-28575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 b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The Matrix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09600" y="5144869"/>
            <a:ext cx="80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0" dirty="0" smtClean="0">
                <a:solidFill>
                  <a:srgbClr val="000000"/>
                </a:solidFill>
                <a:latin typeface="Gill Sans"/>
                <a:cs typeface="Gill Sans"/>
              </a:rPr>
              <a:t>What’s the catch?</a:t>
            </a:r>
            <a:endParaRPr lang="en-US" sz="3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078118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robustness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availability) and to increase throughput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1405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Motivating Scenarios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People you don’t want seeing your pictures: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25116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Alice removes mom from list of people who can view photos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Alice posts embarrassing pictures from Spring Break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mom see Alice’s photo?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708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am I still getting messages?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089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Bob unsubscribes from mailing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list and receives confirmation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Message sent to mailing list right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after unsubscribe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Does Bob receive the message?</a:t>
            </a:r>
          </a:p>
        </p:txBody>
      </p:sp>
    </p:spTree>
    <p:extLst>
      <p:ext uri="{BB962C8B-B14F-4D97-AF65-F5344CB8AC3E}">
        <p14:creationId xmlns:p14="http://schemas.microsoft.com/office/powerpoint/2010/main" val="214015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und_layer_ca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660"/>
            <a:ext cx="9144000" cy="7100957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(Cake)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99332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d-free-foo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620000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181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Morale of the story: there’s no free lunch!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www.phdcomics.com</a:t>
            </a:r>
            <a:r>
              <a:rPr lang="en-US" sz="1000" b="0" dirty="0">
                <a:solidFill>
                  <a:schemeClr val="bg1"/>
                </a:solidFill>
              </a:rPr>
              <a:t>/comics/</a:t>
            </a:r>
            <a:r>
              <a:rPr lang="en-US" sz="1000" b="0" dirty="0" err="1">
                <a:solidFill>
                  <a:schemeClr val="bg1"/>
                </a:solidFill>
              </a:rPr>
              <a:t>archive.php?comicid</a:t>
            </a:r>
            <a:r>
              <a:rPr lang="en-US" sz="1000" b="0" dirty="0">
                <a:solidFill>
                  <a:schemeClr val="bg1"/>
                </a:solidFill>
              </a:rPr>
              <a:t>=1475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(Everything is a tradeoff)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065240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3366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robustness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availability) and to increase throughput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11492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Why do these scenarios happen?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9200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1" grpId="0"/>
      <p:bldP spid="12" grpId="0"/>
      <p:bldP spid="17" grpId="0"/>
      <p:bldP spid="18" grpId="0"/>
      <p:bldP spid="9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ound_layer_cak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27660"/>
            <a:ext cx="9144000" cy="7100957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(Cake)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33788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d-free-foo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620000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51816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Morale of the story: there’s no free lunch!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www.phdcomics.com</a:t>
            </a:r>
            <a:r>
              <a:rPr lang="en-US" sz="1000" b="0" dirty="0">
                <a:solidFill>
                  <a:schemeClr val="bg1"/>
                </a:solidFill>
              </a:rPr>
              <a:t>/comics/</a:t>
            </a:r>
            <a:r>
              <a:rPr lang="en-US" sz="1000" b="0" dirty="0" err="1">
                <a:solidFill>
                  <a:schemeClr val="bg1"/>
                </a:solidFill>
              </a:rPr>
              <a:t>archive.php?comicid</a:t>
            </a:r>
            <a:r>
              <a:rPr lang="en-US" sz="1000" b="0" dirty="0">
                <a:solidFill>
                  <a:schemeClr val="bg1"/>
                </a:solidFill>
              </a:rPr>
              <a:t>=1475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(Everything is a tradeoff)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402129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Core Ideas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02272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Partitioning (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sharding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0372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scalability and to decrease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4420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Caching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8230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reduce latency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322281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36038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To increase robustness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(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availability) and to increase throughput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" y="114927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Why do these scenarios happen?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21363449">
            <a:off x="5020395" y="2634553"/>
            <a:ext cx="39866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distributed transactions!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86937" y="3936709"/>
            <a:ext cx="44223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replica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1400035">
            <a:off x="3057778" y="5054201"/>
            <a:ext cx="43064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Need cache coherence protocol!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" name="Right Arrow 1"/>
          <p:cNvSpPr/>
          <p:nvPr/>
        </p:nvSpPr>
        <p:spPr bwMode="auto">
          <a:xfrm rot="8944989">
            <a:off x="6070165" y="1351804"/>
            <a:ext cx="1219200" cy="1126447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65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t_Sig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3272" y="0"/>
            <a:ext cx="11664072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1981200"/>
            <a:ext cx="36188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Relational Databases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6985" y="5638800"/>
            <a:ext cx="30400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… to the rescue!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</a:t>
            </a:r>
            <a:r>
              <a:rPr lang="en-US" sz="1000" b="0" dirty="0" err="1" smtClean="0"/>
              <a:t>images.wikia.com</a:t>
            </a:r>
            <a:r>
              <a:rPr lang="en-US" sz="1000" b="0" dirty="0"/>
              <a:t>/batman/images/b/b1/</a:t>
            </a:r>
            <a:r>
              <a:rPr lang="en-US" sz="1000" b="0" dirty="0" err="1"/>
              <a:t>Bat_Signal.jpg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8854914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59284</TotalTime>
  <Words>1422</Words>
  <Application>Microsoft Macintosh PowerPoint</Application>
  <PresentationFormat>On-screen Show (4:3)</PresentationFormat>
  <Paragraphs>299</Paragraphs>
  <Slides>42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9" baseType="lpstr">
      <vt:lpstr>Andale Mono</vt:lpstr>
      <vt:lpstr>Arial Black</vt:lpstr>
      <vt:lpstr>Gill Sans</vt:lpstr>
      <vt:lpstr>ＭＳ Ｐゴシック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12236</cp:revision>
  <dcterms:created xsi:type="dcterms:W3CDTF">2012-08-31T06:36:49Z</dcterms:created>
  <dcterms:modified xsi:type="dcterms:W3CDTF">2017-03-16T02:20:14Z</dcterms:modified>
  <cp:category/>
</cp:coreProperties>
</file>